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s.com.ua/" TargetMode="External"/><Relationship Id="rId2" Type="http://schemas.openxmlformats.org/officeDocument/2006/relationships/hyperlink" Target="http://www.uazakon.com/documents/date_4y/pg_iiclxd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sm.kiev.ua/" TargetMode="External"/><Relationship Id="rId4" Type="http://schemas.openxmlformats.org/officeDocument/2006/relationships/hyperlink" Target="http://grtb.com.ua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8060432" cy="1872208"/>
          </a:xfrm>
        </p:spPr>
        <p:txBody>
          <a:bodyPr>
            <a:normAutofit/>
          </a:bodyPr>
          <a:lstStyle/>
          <a:p>
            <a:r>
              <a:rPr lang="uk-UA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 Методологія ліцензування послуг гостинності ”</a:t>
            </a:r>
            <a:endParaRPr lang="ru-RU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Правове забезпечення державної політики в сфері гостинності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8845" b="11565"/>
          <a:stretch/>
        </p:blipFill>
        <p:spPr bwMode="auto">
          <a:xfrm>
            <a:off x="3487416" y="3597356"/>
            <a:ext cx="5040560" cy="28208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Молодь запрошується до участі у проекті «Освіта з молодіжного ...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230" r="5204"/>
          <a:stretch/>
        </p:blipFill>
        <p:spPr bwMode="auto">
          <a:xfrm>
            <a:off x="3983" y="3597356"/>
            <a:ext cx="2988010" cy="24682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79512" y="2420888"/>
            <a:ext cx="89644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241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Готельно-ресторанна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справа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sz="16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/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Мета дисципліни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3852" y="908720"/>
            <a:ext cx="8856984" cy="5760640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7200" b="1" spc="-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uk-UA" sz="7200" b="1" spc="-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Метою</a:t>
            </a:r>
            <a:r>
              <a:rPr lang="uk-UA" sz="7200" spc="-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7200" spc="-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вивчення навчальної дисципліни </a:t>
            </a:r>
            <a:r>
              <a:rPr lang="ru-RU" sz="7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uk-UA" sz="7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Методологія ліцензування послуг гостинності</a:t>
            </a:r>
            <a:r>
              <a:rPr lang="ru-RU" sz="7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uk-UA" sz="7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є </a:t>
            </a:r>
            <a:r>
              <a:rPr lang="uk-UA" sz="7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отримання сучасних знань щодо ліцензування послуг закладів готельно-ресторанного господарства, </a:t>
            </a:r>
            <a:r>
              <a:rPr lang="uk-UA" sz="7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ознайомлення </a:t>
            </a:r>
            <a:r>
              <a:rPr lang="uk-UA" sz="7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 методиками ліцензування закладів гостинності, </a:t>
            </a:r>
            <a:r>
              <a:rPr lang="uk-UA" sz="7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 розвитком новітніх технологій </a:t>
            </a:r>
            <a:r>
              <a:rPr lang="uk-UA" sz="7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ліцензування в </a:t>
            </a:r>
            <a:r>
              <a:rPr lang="uk-UA" sz="7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готельній індустрії.</a:t>
            </a:r>
            <a:endParaRPr lang="ru-RU" sz="7200" dirty="0">
              <a:solidFill>
                <a:srgbClr val="002060"/>
              </a:solidFill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7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7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Завдання дисципліни:</a:t>
            </a:r>
            <a:endParaRPr lang="ru-RU" sz="7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228600">
              <a:lnSpc>
                <a:spcPct val="150000"/>
              </a:lnSpc>
              <a:spcAft>
                <a:spcPts val="0"/>
              </a:spcAft>
            </a:pPr>
            <a:r>
              <a:rPr lang="uk-UA" sz="7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теоретичні:</a:t>
            </a:r>
            <a:endParaRPr lang="ru-RU" sz="72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uk-UA" sz="7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вивчення </a:t>
            </a:r>
            <a:r>
              <a:rPr lang="uk-UA" sz="7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основних положень та принципів, </a:t>
            </a:r>
            <a:r>
              <a:rPr lang="uk-UA" sz="7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законів, процесів, документів, що використовуються при </a:t>
            </a:r>
            <a:r>
              <a:rPr lang="uk-UA" sz="7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ліцензуванні надання </a:t>
            </a:r>
            <a:r>
              <a:rPr lang="uk-UA" sz="7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послуг в </a:t>
            </a:r>
            <a:r>
              <a:rPr lang="uk-UA" sz="7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готельно-ресторанному </a:t>
            </a:r>
            <a:r>
              <a:rPr lang="uk-UA" sz="7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господарстві.</a:t>
            </a:r>
            <a:endParaRPr lang="ru-RU" sz="72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6695" indent="230505" algn="just">
              <a:lnSpc>
                <a:spcPct val="150000"/>
              </a:lnSpc>
              <a:spcAft>
                <a:spcPts val="0"/>
              </a:spcAft>
            </a:pPr>
            <a:r>
              <a:rPr lang="uk-UA" sz="7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практичні:</a:t>
            </a:r>
            <a:endParaRPr lang="ru-RU" sz="72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uk-UA" sz="7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формулювати вимоги до </a:t>
            </a:r>
            <a:r>
              <a:rPr lang="uk-UA" sz="7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особливостей проведення ліцензування послуг </a:t>
            </a:r>
            <a:r>
              <a:rPr lang="uk-UA" sz="7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uk-UA" sz="7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готельно-ресторанному </a:t>
            </a:r>
            <a:r>
              <a:rPr lang="uk-UA" sz="7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господарстві;</a:t>
            </a:r>
            <a:endParaRPr lang="ru-RU" sz="72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uk-UA" sz="7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складати план </a:t>
            </a:r>
            <a:r>
              <a:rPr lang="uk-UA" sz="7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ліцензування послуг </a:t>
            </a:r>
            <a:r>
              <a:rPr lang="uk-UA" sz="7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готельному і ресторанному </a:t>
            </a:r>
            <a:r>
              <a:rPr lang="uk-UA" sz="7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господарстві;</a:t>
            </a:r>
            <a:endParaRPr lang="ru-RU" sz="72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uk-UA" sz="7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розраховувати </a:t>
            </a:r>
            <a:r>
              <a:rPr lang="uk-UA" sz="7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основні показники ліцензування закладів гостинності.</a:t>
            </a:r>
            <a:endParaRPr lang="ru-RU" sz="72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55628"/>
            <a:ext cx="8229600" cy="1143000"/>
          </a:xfrm>
        </p:spPr>
        <p:txBody>
          <a:bodyPr/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Компетенції: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80728"/>
            <a:ext cx="8938828" cy="5877272"/>
          </a:xfrm>
        </p:spPr>
        <p:txBody>
          <a:bodyPr>
            <a:noAutofit/>
          </a:bodyPr>
          <a:lstStyle/>
          <a:p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Навички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безпечної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прагнення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збереження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проектувати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технологічний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складати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необхідну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нормативну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документацію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напівфабрикати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готову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кулінарну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продукцію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оцінювати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забезпечувати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якість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підприємствах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сфери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гостинності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endParaRPr lang="ru-RU" sz="36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uk-UA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uk-UA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Що станеться з готелями через коронавірус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4699026" cy="257688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4" descr="Актуальные бизнес идеи для открытия бизнеса в Украине в 2020 году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171" y="4156952"/>
            <a:ext cx="4663374" cy="244827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6" descr="Вид на жительство инвестора в Испании для владельца доли компании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00782"/>
            <a:ext cx="3803225" cy="25367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8" descr="Стоит ли брать кредит на развитие малого бизнеса - 24СМИ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752805"/>
            <a:ext cx="3803225" cy="285241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0" descr="Какие документы нужны для оформление договора аренды помещения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826287"/>
            <a:ext cx="4794971" cy="29377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57369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59327"/>
            <a:ext cx="8229600" cy="1143000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Теми дисципліни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66800"/>
            <a:ext cx="8229600" cy="5184576"/>
          </a:xfrm>
        </p:spPr>
        <p:txBody>
          <a:bodyPr>
            <a:normAutofit/>
          </a:bodyPr>
          <a:lstStyle/>
          <a:p>
            <a:pPr algn="just">
              <a:lnSpc>
                <a:spcPct val="134000"/>
              </a:lnSpc>
              <a:spcBef>
                <a:spcPts val="0"/>
              </a:spcBef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Основи ліцензування послуг гостинності.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Класифікація ліцензування послуг.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Структура та основні види ліцензування.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Загальна характеристика проведення ліцензування послуг.</a:t>
            </a:r>
            <a:endParaRPr lang="ru-RU" sz="2400" dirty="0">
              <a:solidFill>
                <a:srgbClr val="002060"/>
              </a:solidFill>
            </a:endParaRPr>
          </a:p>
          <a:p>
            <a:pPr algn="just">
              <a:lnSpc>
                <a:spcPct val="134000"/>
              </a:lnSpc>
              <a:spcBef>
                <a:spcPts val="0"/>
              </a:spcBef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Особливості ліцензування в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світових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країнах.</a:t>
            </a:r>
            <a:endParaRPr lang="ru-RU" sz="2400" dirty="0">
              <a:solidFill>
                <a:srgbClr val="002060"/>
              </a:solidFill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Особливості ліцензування в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Україні.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Ліцензування надання послуг в готелях.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Ліцензування надання послуг в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ресторанах.</a:t>
            </a:r>
            <a:endParaRPr lang="ru-RU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uk-UA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ru-RU" dirty="0"/>
          </a:p>
          <a:p>
            <a:pPr lvl="0" algn="just">
              <a:lnSpc>
                <a:spcPct val="110000"/>
              </a:lnSpc>
              <a:spcBef>
                <a:spcPts val="0"/>
              </a:spcBef>
            </a:pP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098" name="Picture 2" descr="Какие документы нужны для оформление договора аренды помещен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941168"/>
            <a:ext cx="2626769" cy="160935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Когда и где сдать документы по программе «Бақытты отбасы» в Атырау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8065" y="4941168"/>
            <a:ext cx="2415548" cy="160935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ГНС опубликовала список чиновников, несвоевременно сдавших Единую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133" y="4941168"/>
            <a:ext cx="2402308" cy="160935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Список рекомендованих джерел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4415" y="2132856"/>
            <a:ext cx="8229600" cy="4392488"/>
          </a:xfrm>
        </p:spPr>
        <p:txBody>
          <a:bodyPr>
            <a:normAutofit fontScale="70000" lnSpcReduction="20000"/>
          </a:bodyPr>
          <a:lstStyle/>
          <a:p>
            <a:pPr indent="0" algn="just">
              <a:lnSpc>
                <a:spcPct val="150000"/>
              </a:lnSpc>
              <a:buNone/>
            </a:pPr>
            <a:r>
              <a:rPr lang="en-US" sz="29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uk-UA" sz="29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sz="29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Мунін Г. Б., Змійов А. О., Зівнов`єв Г. О., Самарцев Є. В. Управління сучасним готельним комплексом. – К.: Ліра, 2005. – 520 с.</a:t>
            </a:r>
            <a:endParaRPr lang="ru-RU" sz="29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en-US" sz="29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sz="29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sz="29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Сахно Є.Ю., Дорош М.С. Менеджмент сервісу. Теорія та практика: Навч. посіб. — К.: Центр учбової літератури, 2010. – 328 с.</a:t>
            </a:r>
            <a:endParaRPr lang="ru-RU" sz="29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uk-UA" sz="29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 Мунін Г. Б., </a:t>
            </a:r>
            <a:r>
              <a:rPr lang="uk-UA" sz="29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Карягін</a:t>
            </a:r>
            <a:r>
              <a:rPr lang="uk-UA" sz="29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Ю. О., Роглєв Х. Й., Руденко С. І. Менеджмент готельно-ресторанного бізнесу. – К.: Кондар, 2008. – 460 с</a:t>
            </a:r>
            <a:r>
              <a:rPr lang="uk-UA" sz="29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9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en-US" sz="29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uk-UA" sz="29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sz="29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Мальська М. П., Пандяк І. Г. Готельний бізнес: теорія та практика. – К.: ЦУЛ, 2012. – 472 с.</a:t>
            </a:r>
            <a:endParaRPr lang="ru-RU" sz="29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29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uk-UA" sz="29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sz="29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Круль Г. Я. Основи готельної справи. – К.: ЦУЛ, 2011. – 368 с.</a:t>
            </a:r>
            <a:endParaRPr lang="ru-RU" sz="29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buFont typeface="Times New Roman" panose="02020603050405020304" pitchFamily="18" charset="0"/>
              <a:buAutoNum type="arabicPeriod"/>
              <a:tabLst>
                <a:tab pos="149225" algn="l"/>
              </a:tabLst>
            </a:pPr>
            <a:endParaRPr lang="uk-UA" sz="28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buFont typeface="Times New Roman" panose="02020603050405020304" pitchFamily="18" charset="0"/>
              <a:buAutoNum type="arabicPeriod"/>
              <a:tabLst>
                <a:tab pos="149225" algn="l"/>
              </a:tabLst>
            </a:pPr>
            <a:endParaRPr lang="ru-RU" sz="20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spcBef>
                <a:spcPts val="0"/>
              </a:spcBef>
              <a:buFont typeface="+mj-lt"/>
              <a:buAutoNum type="arabicPeriod"/>
            </a:pP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spcBef>
                <a:spcPts val="0"/>
              </a:spcBef>
              <a:buFont typeface="+mj-lt"/>
              <a:buAutoNum type="arabicPeriod"/>
            </a:pP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73215" y="1151175"/>
            <a:ext cx="4572000" cy="54591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ct val="150000"/>
              </a:lnSpc>
              <a:spcAft>
                <a:spcPts val="0"/>
              </a:spcAft>
              <a:tabLst>
                <a:tab pos="149225" algn="l"/>
              </a:tabLst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Основна література </a:t>
            </a:r>
            <a:endParaRPr lang="ru-RU" sz="22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6048672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  <a:tabLst>
                <a:tab pos="4122738" algn="l"/>
              </a:tabLst>
            </a:pPr>
            <a:r>
              <a:rPr lang="uk-UA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Додаткова</a:t>
            </a:r>
            <a:endParaRPr lang="ru-RU" sz="2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uk-UA" sz="2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Нечаюк Л. І., Нечаюк Н. О. Готельно-ресторанний бізнес: Менеджмент. – К.: ЦУЛ, 2009. – 344 с.</a:t>
            </a:r>
            <a:endParaRPr lang="ru-RU" sz="26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sz="2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Архіпов В. В., Іванникова Т. В., Архіпова А. В. Ресторанна справа: асортимент, технологія і управління якістю продукції в сучасному ресторані. – К.: Фірма Інкос; Центр навч. літ., 2007. – 382 с.</a:t>
            </a:r>
            <a:endParaRPr lang="ru-RU" sz="26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uk-UA" sz="2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Роглєв Х. Й. Основи готельного менеджменту. – К.: Кондор, 2005. – 408 с</a:t>
            </a:r>
            <a:r>
              <a:rPr lang="uk-UA" sz="2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6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uk-UA" sz="2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Головко О. М., Кампов Н. С., Махлинець С. С., Симочко Г. В. Організація готельного господарства. – К.: Кондор, 2011. – 410 с.</a:t>
            </a:r>
            <a:endParaRPr lang="ru-RU" sz="26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buFont typeface="Times New Roman" panose="02020603050405020304" pitchFamily="18" charset="0"/>
              <a:buAutoNum type="arabicPeriod"/>
              <a:tabLst>
                <a:tab pos="149225" algn="l"/>
              </a:tabLst>
            </a:pPr>
            <a:endParaRPr lang="uk-UA" sz="26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ctr">
              <a:spcBef>
                <a:spcPts val="0"/>
              </a:spcBef>
              <a:buNone/>
            </a:pPr>
            <a:r>
              <a:rPr lang="uk-UA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Електронні ресурси</a:t>
            </a:r>
            <a:endParaRPr lang="ru-RU" sz="2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http://</a:t>
            </a:r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www.uazakon.com/documents/date_4y/pg_iiclxd.htm</a:t>
            </a:r>
            <a:endParaRPr lang="ru-RU" sz="26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600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</a:t>
            </a:r>
            <a:r>
              <a:rPr lang="ru-RU" sz="2600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://</a:t>
            </a:r>
            <a:r>
              <a:rPr lang="en-US" sz="2600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www</a:t>
            </a:r>
            <a:r>
              <a:rPr lang="ru-RU" sz="2600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.</a:t>
            </a:r>
            <a:r>
              <a:rPr lang="en-US" sz="2600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vs</a:t>
            </a:r>
            <a:r>
              <a:rPr lang="ru-RU" sz="2600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.</a:t>
            </a:r>
            <a:r>
              <a:rPr lang="en-US" sz="2600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com</a:t>
            </a:r>
            <a:r>
              <a:rPr lang="ru-RU" sz="2600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.</a:t>
            </a:r>
            <a:r>
              <a:rPr lang="en-US" sz="2600" u="sng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ua</a:t>
            </a:r>
            <a:r>
              <a:rPr lang="ru-RU" sz="2600" u="sng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http://grtb.com.ua</a:t>
            </a:r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/</a:t>
            </a:r>
            <a:endParaRPr lang="ru-RU" sz="26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5"/>
              </a:rPr>
              <a:t>http://www.csm.kiev.ua</a:t>
            </a:r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5"/>
              </a:rPr>
              <a:t>/</a:t>
            </a:r>
            <a:endParaRPr lang="ru-RU" sz="26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lnSpc>
                <a:spcPct val="150000"/>
              </a:lnSpc>
              <a:buNone/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uk-UA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uk-UA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spcBef>
                <a:spcPts val="0"/>
              </a:spcBef>
              <a:buFont typeface="Arial" pitchFamily="34" charset="0"/>
              <a:buAutoNum type="arabicPeriod"/>
              <a:tabLst>
                <a:tab pos="4122738" algn="l"/>
              </a:tabLst>
            </a:pPr>
            <a:endParaRPr lang="ru-RU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itchFamily="34" charset="0"/>
              <a:buAutoNum type="arabicPeriod"/>
              <a:tabLst>
                <a:tab pos="4122738" algn="l"/>
              </a:tabLst>
            </a:pPr>
            <a:endParaRPr lang="ru-RU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itchFamily="34" charset="0"/>
              <a:buAutoNum type="arabicPeriod"/>
              <a:tabLst>
                <a:tab pos="4122738" algn="l"/>
              </a:tabLst>
            </a:pPr>
            <a:endParaRPr lang="ru-RU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  <a:tabLst>
                <a:tab pos="4122738" algn="l"/>
              </a:tabLst>
            </a:pPr>
            <a:endParaRPr lang="ru-RU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правка о санации полости рта. Стоматология в Подольске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92696"/>
            <a:ext cx="8713143" cy="547260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0201230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433</Words>
  <Application>Microsoft Office PowerPoint</Application>
  <PresentationFormat>Экран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“ Методологія ліцензування послуг гостинності ”</vt:lpstr>
      <vt:lpstr>Мета дисципліни</vt:lpstr>
      <vt:lpstr>Компетенції:</vt:lpstr>
      <vt:lpstr>Слайд 4</vt:lpstr>
      <vt:lpstr>Теми дисципліни</vt:lpstr>
      <vt:lpstr>Список рекомендованих джерел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Дисципліна вільного вибору студента “Історія туризму”</dc:title>
  <dc:creator>Егор</dc:creator>
  <cp:lastModifiedBy>iyudin</cp:lastModifiedBy>
  <cp:revision>20</cp:revision>
  <dcterms:created xsi:type="dcterms:W3CDTF">2020-06-07T08:21:14Z</dcterms:created>
  <dcterms:modified xsi:type="dcterms:W3CDTF">2021-01-21T15:13:49Z</dcterms:modified>
</cp:coreProperties>
</file>